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5" r:id="rId2"/>
    <p:sldId id="256" r:id="rId3"/>
    <p:sldId id="257" r:id="rId4"/>
    <p:sldId id="258" r:id="rId5"/>
    <p:sldId id="276" r:id="rId6"/>
    <p:sldId id="259" r:id="rId7"/>
    <p:sldId id="260" r:id="rId8"/>
    <p:sldId id="261" r:id="rId9"/>
    <p:sldId id="262" r:id="rId10"/>
    <p:sldId id="265" r:id="rId11"/>
    <p:sldId id="266" r:id="rId12"/>
    <p:sldId id="264" r:id="rId13"/>
    <p:sldId id="263" r:id="rId14"/>
    <p:sldId id="267" r:id="rId15"/>
    <p:sldId id="268" r:id="rId16"/>
    <p:sldId id="269" r:id="rId17"/>
    <p:sldId id="271" r:id="rId18"/>
    <p:sldId id="272" r:id="rId19"/>
    <p:sldId id="273" r:id="rId20"/>
    <p:sldId id="274" r:id="rId21"/>
    <p:sldId id="270" r:id="rId22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51"/>
  </p:normalViewPr>
  <p:slideViewPr>
    <p:cSldViewPr snapToGrid="0" snapToObjects="1">
      <p:cViewPr varScale="1">
        <p:scale>
          <a:sx n="110" d="100"/>
          <a:sy n="110" d="100"/>
        </p:scale>
        <p:origin x="1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2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3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7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7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1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4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6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3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E2D304-1E3F-5340-B7A6-6C09C5345982}"/>
              </a:ext>
            </a:extLst>
          </p:cNvPr>
          <p:cNvSpPr/>
          <p:nvPr/>
        </p:nvSpPr>
        <p:spPr>
          <a:xfrm>
            <a:off x="428262" y="795659"/>
            <a:ext cx="804440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Importing an existing model into Groundwater Vistas – GW1876 February 2020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Someone sends you a MODFLOW Model and wants you to hook it up to parameter estimation.  The most robust way to base the translation are the native MODFLOW input files; MODFLOW has a defined structure (“Read and Prepare”) that allows for unambiguous connection of many model characteristics for GUIs and helper software like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Flopy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 But not all.  Here is a workflow for bringing in a 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Flopy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derived version of the Freyberg 2.0 model into Groundwater Vistas 7 and do a quick check.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is a walk through of all the steps that we did in class.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directory the base model is:  ..\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activities_stpete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base_model_files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</a:t>
            </a: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freyberg.nam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46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0D720C-1B89-7F4E-A881-FA2DBC52F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71" y="341742"/>
            <a:ext cx="4572000" cy="29830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BDB7C-161D-FD41-9E34-1F9588EA5449}"/>
              </a:ext>
            </a:extLst>
          </p:cNvPr>
          <p:cNvSpPr txBox="1"/>
          <p:nvPr/>
        </p:nvSpPr>
        <p:spPr>
          <a:xfrm>
            <a:off x="5334913" y="186561"/>
            <a:ext cx="3589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10) Turn the matrix of K into zones for overdetermined parameter estimation by </a:t>
            </a:r>
            <a:r>
              <a:rPr lang="en-US" u="sng" dirty="0"/>
              <a:t>unchecking</a:t>
            </a:r>
            <a:r>
              <a:rPr lang="en-US" dirty="0"/>
              <a:t> “Use Matrices” and setting sig figs to 1 </a:t>
            </a:r>
            <a:endParaRPr lang="en-US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73FB7A3-D985-504E-9132-13721E0181AF}"/>
              </a:ext>
            </a:extLst>
          </p:cNvPr>
          <p:cNvSpPr/>
          <p:nvPr/>
        </p:nvSpPr>
        <p:spPr>
          <a:xfrm>
            <a:off x="1494048" y="648227"/>
            <a:ext cx="787079" cy="162002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320E4-4A95-A14B-94BE-E54D86D79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245" y="1611159"/>
            <a:ext cx="5891514" cy="38440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CE5D9E1-1B5A-034E-B83F-E9662700E5A8}"/>
              </a:ext>
            </a:extLst>
          </p:cNvPr>
          <p:cNvSpPr/>
          <p:nvPr/>
        </p:nvSpPr>
        <p:spPr>
          <a:xfrm>
            <a:off x="4328931" y="2409493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2B7DE2-1D8B-4D4B-9A11-24B37409C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68" y="3533172"/>
            <a:ext cx="5161849" cy="336794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246E0CF-DB70-674F-B1CC-3BD2E95A31ED}"/>
              </a:ext>
            </a:extLst>
          </p:cNvPr>
          <p:cNvSpPr/>
          <p:nvPr/>
        </p:nvSpPr>
        <p:spPr>
          <a:xfrm>
            <a:off x="3541852" y="5327864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874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87B092-68C8-FA4B-9005-6FC08DE25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914"/>
            <a:ext cx="9144000" cy="5966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80D918-6A5B-204E-B4CD-D76986C85965}"/>
              </a:ext>
            </a:extLst>
          </p:cNvPr>
          <p:cNvSpPr txBox="1"/>
          <p:nvPr/>
        </p:nvSpPr>
        <p:spPr>
          <a:xfrm>
            <a:off x="4177444" y="3902034"/>
            <a:ext cx="3589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11) cont.</a:t>
            </a:r>
          </a:p>
          <a:p>
            <a:endParaRPr lang="en-US" sz="1200" dirty="0"/>
          </a:p>
          <a:p>
            <a:r>
              <a:rPr lang="en-US" sz="1200" dirty="0"/>
              <a:t>Note zones in lower left corner now</a:t>
            </a:r>
          </a:p>
        </p:txBody>
      </p:sp>
    </p:spTree>
    <p:extLst>
      <p:ext uri="{BB962C8B-B14F-4D97-AF65-F5344CB8AC3E}">
        <p14:creationId xmlns:p14="http://schemas.microsoft.com/office/powerpoint/2010/main" val="3478774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64EE7-C786-774F-BBB4-3075A82D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5914"/>
            <a:ext cx="9144000" cy="59661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7D7973-0D95-034C-9A88-2C688BE1E64B}"/>
              </a:ext>
            </a:extLst>
          </p:cNvPr>
          <p:cNvSpPr txBox="1"/>
          <p:nvPr/>
        </p:nvSpPr>
        <p:spPr>
          <a:xfrm>
            <a:off x="5184443" y="4411320"/>
            <a:ext cx="358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12) Make PEST files using GWV defaults – need to define parameters to adjust</a:t>
            </a:r>
            <a:endParaRPr lang="en-US" sz="12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3BB9505-624D-5946-9491-5CA6A33D213C}"/>
              </a:ext>
            </a:extLst>
          </p:cNvPr>
          <p:cNvSpPr/>
          <p:nvPr/>
        </p:nvSpPr>
        <p:spPr>
          <a:xfrm>
            <a:off x="3784921" y="697991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159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2A9093-4299-DB45-899A-D2CAB24BD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154" y="2606158"/>
            <a:ext cx="6516547" cy="42518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F88C1B-DF42-BC46-9713-431631B3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43" y="295443"/>
            <a:ext cx="5081286" cy="33153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4F8855-3A0B-A04C-9F0C-6946BA7D3202}"/>
              </a:ext>
            </a:extLst>
          </p:cNvPr>
          <p:cNvSpPr txBox="1"/>
          <p:nvPr/>
        </p:nvSpPr>
        <p:spPr>
          <a:xfrm>
            <a:off x="5554832" y="522227"/>
            <a:ext cx="3589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12) Make PEST files using GWV defaults – need to define parameters to adjust</a:t>
            </a:r>
            <a:endParaRPr lang="en-US" sz="12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1E3875-024D-F24E-8092-D9A86A501736}"/>
              </a:ext>
            </a:extLst>
          </p:cNvPr>
          <p:cNvSpPr/>
          <p:nvPr/>
        </p:nvSpPr>
        <p:spPr>
          <a:xfrm flipV="1">
            <a:off x="2795286" y="2538365"/>
            <a:ext cx="833377" cy="49292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3A5EF3-3851-1B43-9FA6-48ED04F355D3}"/>
              </a:ext>
            </a:extLst>
          </p:cNvPr>
          <p:cNvSpPr/>
          <p:nvPr/>
        </p:nvSpPr>
        <p:spPr>
          <a:xfrm flipV="1">
            <a:off x="4502552" y="4694421"/>
            <a:ext cx="833377" cy="271118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308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1F7E87-A12A-7C46-A8BA-080E0F015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6" y="121823"/>
            <a:ext cx="5243332" cy="3421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D1234C-7B7F-984A-A223-E205EB7F2A8C}"/>
              </a:ext>
            </a:extLst>
          </p:cNvPr>
          <p:cNvSpPr txBox="1"/>
          <p:nvPr/>
        </p:nvSpPr>
        <p:spPr>
          <a:xfrm>
            <a:off x="5554832" y="522227"/>
            <a:ext cx="35891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13) Change NOPTMAX to 0 to do just one run to check the plumbing</a:t>
            </a:r>
          </a:p>
          <a:p>
            <a:endParaRPr lang="en-US" sz="1200" dirty="0"/>
          </a:p>
          <a:p>
            <a:r>
              <a:rPr lang="en-US" sz="1200" dirty="0"/>
              <a:t>(Model-&gt;PEST-&gt;Options-&gt;Run Termination)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13D4959-9468-E34B-BF5B-B65932A31F4E}"/>
              </a:ext>
            </a:extLst>
          </p:cNvPr>
          <p:cNvSpPr/>
          <p:nvPr/>
        </p:nvSpPr>
        <p:spPr>
          <a:xfrm flipV="1">
            <a:off x="2505920" y="362323"/>
            <a:ext cx="596095" cy="15990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9D17D76-8992-6441-A3BE-D6B9A6CA2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658" y="2960119"/>
            <a:ext cx="5787342" cy="37760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AEB646D-B9CA-B141-87A8-9EEB818F660B}"/>
              </a:ext>
            </a:extLst>
          </p:cNvPr>
          <p:cNvSpPr txBox="1"/>
          <p:nvPr/>
        </p:nvSpPr>
        <p:spPr>
          <a:xfrm>
            <a:off x="6081532" y="2590787"/>
            <a:ext cx="358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14) Create PEST files</a:t>
            </a:r>
            <a:endParaRPr lang="en-US" sz="1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60C76D-B545-B440-9375-4EABF1D261D9}"/>
              </a:ext>
            </a:extLst>
          </p:cNvPr>
          <p:cNvSpPr/>
          <p:nvPr/>
        </p:nvSpPr>
        <p:spPr>
          <a:xfrm flipV="1">
            <a:off x="5783485" y="3486130"/>
            <a:ext cx="596095" cy="15990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78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D1EA41-3E9E-6848-A07B-A9D19115B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394" y="2739697"/>
            <a:ext cx="6354501" cy="40253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76A520-6FD6-CE43-B2D9-6C2A8FE9FF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656" r="20512" b="49972"/>
          <a:stretch/>
        </p:blipFill>
        <p:spPr>
          <a:xfrm>
            <a:off x="647900" y="717631"/>
            <a:ext cx="4664879" cy="192139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391C1F83-2810-6F42-AD9C-984BD8588A25}"/>
              </a:ext>
            </a:extLst>
          </p:cNvPr>
          <p:cNvSpPr/>
          <p:nvPr/>
        </p:nvSpPr>
        <p:spPr>
          <a:xfrm flipV="1">
            <a:off x="5156523" y="5980464"/>
            <a:ext cx="1082231" cy="529235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BA91F-DED6-A24E-9510-D30B3B5E3708}"/>
              </a:ext>
            </a:extLst>
          </p:cNvPr>
          <p:cNvSpPr txBox="1"/>
          <p:nvPr/>
        </p:nvSpPr>
        <p:spPr>
          <a:xfrm>
            <a:off x="490960" y="348299"/>
            <a:ext cx="7264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15) Run </a:t>
            </a:r>
            <a:r>
              <a:rPr lang="en-US" dirty="0" err="1"/>
              <a:t>PESTCHEK.exe</a:t>
            </a:r>
            <a:r>
              <a:rPr lang="en-US" dirty="0"/>
              <a:t> on newly created *.</a:t>
            </a:r>
            <a:r>
              <a:rPr lang="en-US" dirty="0" err="1"/>
              <a:t>pst</a:t>
            </a:r>
            <a:r>
              <a:rPr lang="en-US" dirty="0"/>
              <a:t> file in DOS prompt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929113-6BE7-534A-863F-46030893DC0E}"/>
              </a:ext>
            </a:extLst>
          </p:cNvPr>
          <p:cNvSpPr txBox="1"/>
          <p:nvPr/>
        </p:nvSpPr>
        <p:spPr>
          <a:xfrm>
            <a:off x="358814" y="4032813"/>
            <a:ext cx="25695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16) Run </a:t>
            </a:r>
            <a:r>
              <a:rPr lang="en-US" dirty="0" err="1"/>
              <a:t>pestpp.exe</a:t>
            </a:r>
            <a:r>
              <a:rPr lang="en-US" dirty="0"/>
              <a:t> with *.</a:t>
            </a:r>
            <a:r>
              <a:rPr lang="en-US" dirty="0" err="1"/>
              <a:t>pst</a:t>
            </a:r>
            <a:r>
              <a:rPr lang="en-US" dirty="0"/>
              <a:t> file; the “phi” is circled and reflects the sum squared weighted residuals misfit at initial values.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62260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0F0CCD-DC45-F240-91E5-5AA96D104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59" y="1842826"/>
            <a:ext cx="8328147" cy="52755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00BA45-11B8-2247-AF78-E461CC3921E3}"/>
              </a:ext>
            </a:extLst>
          </p:cNvPr>
          <p:cNvSpPr txBox="1"/>
          <p:nvPr/>
        </p:nvSpPr>
        <p:spPr>
          <a:xfrm>
            <a:off x="450516" y="138545"/>
            <a:ext cx="8242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17) Check the PEST setup and </a:t>
            </a:r>
            <a:r>
              <a:rPr lang="en-US" dirty="0" err="1"/>
              <a:t>plumging</a:t>
            </a:r>
            <a:r>
              <a:rPr lang="en-US" dirty="0"/>
              <a:t> by comparing the original MODFLOW LIST file output  to the new MODFLOW list file from the PESTPP run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064D028-BFE2-C744-906C-836F312C5669}"/>
              </a:ext>
            </a:extLst>
          </p:cNvPr>
          <p:cNvCxnSpPr/>
          <p:nvPr/>
        </p:nvCxnSpPr>
        <p:spPr>
          <a:xfrm>
            <a:off x="1497129" y="1661155"/>
            <a:ext cx="798653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2062F6-6120-8D4D-A82E-70AD06AB1B3F}"/>
              </a:ext>
            </a:extLst>
          </p:cNvPr>
          <p:cNvCxnSpPr>
            <a:cxnSpLocks/>
          </p:cNvCxnSpPr>
          <p:nvPr/>
        </p:nvCxnSpPr>
        <p:spPr>
          <a:xfrm flipH="1">
            <a:off x="6916011" y="1661155"/>
            <a:ext cx="831447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AAAF56-0824-7143-9E95-B7173FDF38C4}"/>
              </a:ext>
            </a:extLst>
          </p:cNvPr>
          <p:cNvSpPr txBox="1"/>
          <p:nvPr/>
        </p:nvSpPr>
        <p:spPr>
          <a:xfrm>
            <a:off x="815853" y="1291823"/>
            <a:ext cx="270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.list file from </a:t>
            </a:r>
            <a:r>
              <a:rPr lang="en-US" dirty="0" err="1"/>
              <a:t>Flopy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B58F-29BC-2940-B505-E541266CF136}"/>
              </a:ext>
            </a:extLst>
          </p:cNvPr>
          <p:cNvSpPr txBox="1"/>
          <p:nvPr/>
        </p:nvSpPr>
        <p:spPr>
          <a:xfrm>
            <a:off x="5702298" y="1246541"/>
            <a:ext cx="266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.</a:t>
            </a:r>
            <a:r>
              <a:rPr lang="en-US" dirty="0" err="1"/>
              <a:t>lst</a:t>
            </a:r>
            <a:r>
              <a:rPr lang="en-US" dirty="0"/>
              <a:t> file from PEST run</a:t>
            </a:r>
          </a:p>
        </p:txBody>
      </p:sp>
    </p:spTree>
    <p:extLst>
      <p:ext uri="{BB962C8B-B14F-4D97-AF65-F5344CB8AC3E}">
        <p14:creationId xmlns:p14="http://schemas.microsoft.com/office/powerpoint/2010/main" val="2060089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AB964B-9E13-9740-8B5C-C73A368F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5" y="1070875"/>
            <a:ext cx="3956912" cy="2506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F5EAB3-EFF6-D14A-AA0D-52AEB5B76BBF}"/>
              </a:ext>
            </a:extLst>
          </p:cNvPr>
          <p:cNvSpPr txBox="1"/>
          <p:nvPr/>
        </p:nvSpPr>
        <p:spPr>
          <a:xfrm>
            <a:off x="406744" y="208988"/>
            <a:ext cx="651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18) Check head calibration by importing model results back into GUI (plot-&gt;Import model results)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088A4F-EDE5-C443-BD9C-34B29F924ED6}"/>
              </a:ext>
            </a:extLst>
          </p:cNvPr>
          <p:cNvSpPr/>
          <p:nvPr/>
        </p:nvSpPr>
        <p:spPr>
          <a:xfrm flipV="1">
            <a:off x="2534856" y="1992095"/>
            <a:ext cx="781222" cy="393669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B57FD-70C1-4F43-A443-F5BF13301F15}"/>
              </a:ext>
            </a:extLst>
          </p:cNvPr>
          <p:cNvSpPr txBox="1"/>
          <p:nvPr/>
        </p:nvSpPr>
        <p:spPr>
          <a:xfrm>
            <a:off x="4437262" y="1530430"/>
            <a:ext cx="3044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Browse to working directory if not already there, import most recent *.</a:t>
            </a:r>
            <a:r>
              <a:rPr lang="en-US" dirty="0" err="1"/>
              <a:t>hds</a:t>
            </a:r>
            <a:r>
              <a:rPr lang="en-US" dirty="0"/>
              <a:t> file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481B8-7F44-694F-822F-4E7411202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463" y="3577415"/>
            <a:ext cx="4880793" cy="3091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D917CB-D127-0444-A203-0AEDC83EA737}"/>
              </a:ext>
            </a:extLst>
          </p:cNvPr>
          <p:cNvSpPr txBox="1"/>
          <p:nvPr/>
        </p:nvSpPr>
        <p:spPr>
          <a:xfrm>
            <a:off x="210207" y="4184530"/>
            <a:ext cx="3842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18) Look at calibration statistics and graphs (plot-&gt;calibration-&gt; Statistics/Plots)</a:t>
            </a:r>
          </a:p>
        </p:txBody>
      </p:sp>
    </p:spTree>
    <p:extLst>
      <p:ext uri="{BB962C8B-B14F-4D97-AF65-F5344CB8AC3E}">
        <p14:creationId xmlns:p14="http://schemas.microsoft.com/office/powerpoint/2010/main" val="30622714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BAA15-2A61-DB4F-ABA3-886AFC8B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" y="162437"/>
            <a:ext cx="6065134" cy="3842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D84B63-449B-FD4C-955A-A32054776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531" y="3176163"/>
            <a:ext cx="5555848" cy="35194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4A20E68-1A6F-0F45-8599-8110E184D2A6}"/>
              </a:ext>
            </a:extLst>
          </p:cNvPr>
          <p:cNvSpPr/>
          <p:nvPr/>
        </p:nvSpPr>
        <p:spPr>
          <a:xfrm flipV="1">
            <a:off x="2141315" y="2419109"/>
            <a:ext cx="567161" cy="277792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89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9BAA15-2A61-DB4F-ABA3-886AFC8B7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1" y="162437"/>
            <a:ext cx="5324355" cy="337275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4A20E68-1A6F-0F45-8599-8110E184D2A6}"/>
              </a:ext>
            </a:extLst>
          </p:cNvPr>
          <p:cNvSpPr/>
          <p:nvPr/>
        </p:nvSpPr>
        <p:spPr>
          <a:xfrm flipV="1">
            <a:off x="1898246" y="2268636"/>
            <a:ext cx="1157470" cy="3009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B35475-2BCA-1348-801D-2C59A9819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690" y="2854937"/>
            <a:ext cx="6285053" cy="404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7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12A074-761A-974D-BCE3-158655483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81" y="540392"/>
            <a:ext cx="4962525" cy="248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DD8058-111B-1A4C-92C6-878C7A7BF54E}"/>
              </a:ext>
            </a:extLst>
          </p:cNvPr>
          <p:cNvSpPr txBox="1"/>
          <p:nvPr/>
        </p:nvSpPr>
        <p:spPr>
          <a:xfrm>
            <a:off x="613458" y="266218"/>
            <a:ext cx="345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File -&gt; New </a:t>
            </a:r>
            <a:r>
              <a:rPr lang="en-US" dirty="0" err="1"/>
              <a:t>GWVistas</a:t>
            </a:r>
            <a:r>
              <a:rPr lang="en-US" dirty="0"/>
              <a:t> Document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65CFB-FC36-8A41-A690-67ECB6319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23" y="3611044"/>
            <a:ext cx="5075814" cy="32469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47C7CE-8451-3B4A-B9AB-61AA32F72866}"/>
              </a:ext>
            </a:extLst>
          </p:cNvPr>
          <p:cNvSpPr txBox="1"/>
          <p:nvPr/>
        </p:nvSpPr>
        <p:spPr>
          <a:xfrm>
            <a:off x="3220813" y="3134064"/>
            <a:ext cx="577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Browse to find the *.</a:t>
            </a:r>
            <a:r>
              <a:rPr lang="en-US" dirty="0" err="1"/>
              <a:t>nam</a:t>
            </a:r>
            <a:r>
              <a:rPr lang="en-US" dirty="0"/>
              <a:t> file of what you want to import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AC85B-B093-B341-992F-A1B969EAB037}"/>
              </a:ext>
            </a:extLst>
          </p:cNvPr>
          <p:cNvSpPr txBox="1"/>
          <p:nvPr/>
        </p:nvSpPr>
        <p:spPr>
          <a:xfrm>
            <a:off x="0" y="64320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55925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D58F15-2D55-5B41-A942-7392DBB8F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6" y="121823"/>
            <a:ext cx="5243332" cy="34211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C65FD-EE8C-AA40-B4A2-663A33D47D8E}"/>
              </a:ext>
            </a:extLst>
          </p:cNvPr>
          <p:cNvSpPr txBox="1"/>
          <p:nvPr/>
        </p:nvSpPr>
        <p:spPr>
          <a:xfrm>
            <a:off x="5554832" y="522227"/>
            <a:ext cx="35891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Step 13) Change NOPTMAX to 25 to do a parameter estimation run, </a:t>
            </a:r>
          </a:p>
          <a:p>
            <a:endParaRPr lang="en-US" sz="1200" dirty="0"/>
          </a:p>
          <a:p>
            <a:r>
              <a:rPr lang="en-US" sz="1200" dirty="0"/>
              <a:t>(Model-&gt;PEST-&gt;Options-&gt;Run Termination)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redo </a:t>
            </a:r>
            <a:r>
              <a:rPr lang="en-US" dirty="0" err="1"/>
              <a:t>PESTCHEK.exe</a:t>
            </a:r>
            <a:r>
              <a:rPr lang="en-US" dirty="0"/>
              <a:t>, and run </a:t>
            </a:r>
            <a:r>
              <a:rPr lang="en-US" dirty="0" err="1"/>
              <a:t>pestpp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much lower was phi? How much better were the unweighted calibration statistics?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0F81C7-F130-3B45-9F7A-797EAA0AECC1}"/>
              </a:ext>
            </a:extLst>
          </p:cNvPr>
          <p:cNvSpPr/>
          <p:nvPr/>
        </p:nvSpPr>
        <p:spPr>
          <a:xfrm flipV="1">
            <a:off x="2505920" y="362323"/>
            <a:ext cx="596095" cy="15990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082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41AED7-1E4D-874D-84BF-DB606D7F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4" y="680294"/>
            <a:ext cx="4388968" cy="27802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95B82D-6176-BE4C-AB45-A0F5925397EF}"/>
              </a:ext>
            </a:extLst>
          </p:cNvPr>
          <p:cNvSpPr txBox="1"/>
          <p:nvPr/>
        </p:nvSpPr>
        <p:spPr>
          <a:xfrm>
            <a:off x="406744" y="208988"/>
            <a:ext cx="852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18) Last change:  Fix error in TOP elevation from original model Row 40, Column 16, Col 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7C56F4C-6BC0-1940-BA62-EF30A6B2ABF5}"/>
              </a:ext>
            </a:extLst>
          </p:cNvPr>
          <p:cNvSpPr/>
          <p:nvPr/>
        </p:nvSpPr>
        <p:spPr>
          <a:xfrm flipV="1">
            <a:off x="3165677" y="748707"/>
            <a:ext cx="1082231" cy="529235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9534F-7E49-D441-AFA7-50E46D3F1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326" y="1480556"/>
            <a:ext cx="4768772" cy="3020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B21733-C0B4-6B4B-9339-927044450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368" y="3823611"/>
            <a:ext cx="4556631" cy="2886437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8BEDCE7A-4927-584F-AD39-600C979D14BB}"/>
              </a:ext>
            </a:extLst>
          </p:cNvPr>
          <p:cNvSpPr/>
          <p:nvPr/>
        </p:nvSpPr>
        <p:spPr>
          <a:xfrm flipV="1">
            <a:off x="6408518" y="4875572"/>
            <a:ext cx="1082231" cy="529235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AAB632-3EBA-6449-A8C2-1948C28E8894}"/>
              </a:ext>
            </a:extLst>
          </p:cNvPr>
          <p:cNvSpPr/>
          <p:nvPr/>
        </p:nvSpPr>
        <p:spPr>
          <a:xfrm flipV="1">
            <a:off x="4433037" y="2656757"/>
            <a:ext cx="1082231" cy="529235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6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C65DD2-394F-FB42-AE7A-FAB3A1D07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25" y="504330"/>
            <a:ext cx="4259875" cy="27250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4FBE44-3909-4B42-8BD2-C7A250594469}"/>
              </a:ext>
            </a:extLst>
          </p:cNvPr>
          <p:cNvSpPr txBox="1"/>
          <p:nvPr/>
        </p:nvSpPr>
        <p:spPr>
          <a:xfrm>
            <a:off x="312125" y="134998"/>
            <a:ext cx="440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What you see after importing Freyberg 2.0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890A39-9888-8047-97F2-BA63F3C99BD7}"/>
              </a:ext>
            </a:extLst>
          </p:cNvPr>
          <p:cNvSpPr txBox="1"/>
          <p:nvPr/>
        </p:nvSpPr>
        <p:spPr>
          <a:xfrm>
            <a:off x="4654653" y="3148958"/>
            <a:ext cx="392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Reset conflicting MODFLOW Unit #31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B8E8B2-1EC1-5541-A02E-E27A1375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70390"/>
            <a:ext cx="7708739" cy="57815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973B2D-99AF-814C-ABC2-E5230EE0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867" y="2657751"/>
            <a:ext cx="5914663" cy="37835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D111DB-3AFD-EA46-8C22-F57A4D65CBAB}"/>
              </a:ext>
            </a:extLst>
          </p:cNvPr>
          <p:cNvSpPr txBox="1"/>
          <p:nvPr/>
        </p:nvSpPr>
        <p:spPr>
          <a:xfrm>
            <a:off x="3689149" y="2349357"/>
            <a:ext cx="54538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4) Change working directory so don’t overwrite originals</a:t>
            </a:r>
          </a:p>
        </p:txBody>
      </p:sp>
    </p:spTree>
    <p:extLst>
      <p:ext uri="{BB962C8B-B14F-4D97-AF65-F5344CB8AC3E}">
        <p14:creationId xmlns:p14="http://schemas.microsoft.com/office/powerpoint/2010/main" val="266674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EEE103-612C-0B49-95CF-7B3D65A172ED}"/>
              </a:ext>
            </a:extLst>
          </p:cNvPr>
          <p:cNvSpPr txBox="1"/>
          <p:nvPr/>
        </p:nvSpPr>
        <p:spPr>
          <a:xfrm>
            <a:off x="406744" y="208988"/>
            <a:ext cx="880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 Check the import by creating MODFLOW files and seeing if errors/warnings and try to run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93112F-3834-8D40-8056-FAE7C7DDC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21" y="755359"/>
            <a:ext cx="5150733" cy="329488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C433BE1-3BA1-DE41-9B15-9F222F316BC5}"/>
              </a:ext>
            </a:extLst>
          </p:cNvPr>
          <p:cNvSpPr/>
          <p:nvPr/>
        </p:nvSpPr>
        <p:spPr>
          <a:xfrm>
            <a:off x="2199190" y="1900179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1AFFEFB-DACD-DE43-A8B0-876D62EE8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370" y="2402799"/>
            <a:ext cx="3391382" cy="21694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4D92E61-D742-A747-A6F1-283D5DCF0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67" y="3563119"/>
            <a:ext cx="5150733" cy="3294881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693B9BDC-D6F9-F343-9DF3-64A55E9D35E9}"/>
              </a:ext>
            </a:extLst>
          </p:cNvPr>
          <p:cNvSpPr/>
          <p:nvPr/>
        </p:nvSpPr>
        <p:spPr>
          <a:xfrm>
            <a:off x="7195593" y="4772629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6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96B026-3FB7-F64D-82EF-8E53170CA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58" y="1261641"/>
            <a:ext cx="8122709" cy="5222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FB576C-79D7-F146-998B-E85AE818DE5B}"/>
              </a:ext>
            </a:extLst>
          </p:cNvPr>
          <p:cNvSpPr txBox="1"/>
          <p:nvPr/>
        </p:nvSpPr>
        <p:spPr>
          <a:xfrm>
            <a:off x="406744" y="208988"/>
            <a:ext cx="806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Oh oh – conflict with MODFLOW logical unit 31 – two files are assigned but only one can be.  </a:t>
            </a:r>
            <a:r>
              <a:rPr lang="en-US" dirty="0" err="1"/>
              <a:t>Flopy</a:t>
            </a:r>
            <a:r>
              <a:rPr lang="en-US" dirty="0"/>
              <a:t> does know that Unit 31 has traditionally been assigned to drawdown output.  GWV7 will exit rather abruptly and steps 1-5 will have to be redone. </a:t>
            </a:r>
          </a:p>
        </p:txBody>
      </p:sp>
    </p:spTree>
    <p:extLst>
      <p:ext uri="{BB962C8B-B14F-4D97-AF65-F5344CB8AC3E}">
        <p14:creationId xmlns:p14="http://schemas.microsoft.com/office/powerpoint/2010/main" val="321140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CD9493-FA53-B344-968C-B598DB341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60" y="3727707"/>
            <a:ext cx="4224759" cy="27025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05B5BD3-2E2C-C947-9EAC-1F8AF237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047" y="680020"/>
            <a:ext cx="4746263" cy="2715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02DCD5-58C6-B444-AE53-09AF61957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540" y="578320"/>
            <a:ext cx="5000262" cy="319862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10EFE34-87B9-7245-A113-584D48C74A39}"/>
              </a:ext>
            </a:extLst>
          </p:cNvPr>
          <p:cNvSpPr/>
          <p:nvPr/>
        </p:nvSpPr>
        <p:spPr>
          <a:xfrm>
            <a:off x="6194929" y="1058079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942F2F7-CD08-C247-981A-75A19A71FD8C}"/>
              </a:ext>
            </a:extLst>
          </p:cNvPr>
          <p:cNvSpPr/>
          <p:nvPr/>
        </p:nvSpPr>
        <p:spPr>
          <a:xfrm>
            <a:off x="1564835" y="2658588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0818D7D-E731-0F4F-930A-F32BD439195F}"/>
              </a:ext>
            </a:extLst>
          </p:cNvPr>
          <p:cNvSpPr/>
          <p:nvPr/>
        </p:nvSpPr>
        <p:spPr>
          <a:xfrm>
            <a:off x="995423" y="4585506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CA8769A-6045-FE4B-8D42-DCFF3D0DD17D}"/>
              </a:ext>
            </a:extLst>
          </p:cNvPr>
          <p:cNvSpPr/>
          <p:nvPr/>
        </p:nvSpPr>
        <p:spPr>
          <a:xfrm>
            <a:off x="983849" y="1696578"/>
            <a:ext cx="1088021" cy="266218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44982B-E31B-5C49-B5A9-22C0842D5B53}"/>
              </a:ext>
            </a:extLst>
          </p:cNvPr>
          <p:cNvSpPr txBox="1"/>
          <p:nvPr/>
        </p:nvSpPr>
        <p:spPr>
          <a:xfrm>
            <a:off x="285461" y="42716"/>
            <a:ext cx="7434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Reset conflicting MODFLOW Unit #31 (cont.) Look at *.</a:t>
            </a:r>
            <a:r>
              <a:rPr lang="en-US" dirty="0" err="1"/>
              <a:t>nam</a:t>
            </a:r>
            <a:r>
              <a:rPr lang="en-US" dirty="0"/>
              <a:t> file, Set to UPW to 29; re-create datasets and re-run MODFLOW ala Step #5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A19190-069F-BB44-B544-91FBE61A7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5957" y="3489084"/>
            <a:ext cx="5266468" cy="336891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3870F113-4471-C542-911E-9248D0A858FE}"/>
              </a:ext>
            </a:extLst>
          </p:cNvPr>
          <p:cNvSpPr/>
          <p:nvPr/>
        </p:nvSpPr>
        <p:spPr>
          <a:xfrm>
            <a:off x="4572000" y="4573930"/>
            <a:ext cx="1088021" cy="266218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91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9D07E7-B907-7E41-B365-4316EE50E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250" y="1939922"/>
            <a:ext cx="7361499" cy="47090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4C451-1B93-2C40-B7B2-53FB8DBF53F1}"/>
              </a:ext>
            </a:extLst>
          </p:cNvPr>
          <p:cNvSpPr txBox="1"/>
          <p:nvPr/>
        </p:nvSpPr>
        <p:spPr>
          <a:xfrm>
            <a:off x="406744" y="208988"/>
            <a:ext cx="8552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7) Check the import by comparing MODFLOW LIST file output (cumulative volumetric budget is most stringent) in a text editor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6B171-B610-F342-8A55-6C598C2B2C64}"/>
              </a:ext>
            </a:extLst>
          </p:cNvPr>
          <p:cNvCxnSpPr/>
          <p:nvPr/>
        </p:nvCxnSpPr>
        <p:spPr>
          <a:xfrm>
            <a:off x="2290591" y="1615873"/>
            <a:ext cx="798653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22E12-5246-5D40-911F-B95A0A75B7F5}"/>
              </a:ext>
            </a:extLst>
          </p:cNvPr>
          <p:cNvCxnSpPr>
            <a:cxnSpLocks/>
          </p:cNvCxnSpPr>
          <p:nvPr/>
        </p:nvCxnSpPr>
        <p:spPr>
          <a:xfrm flipH="1">
            <a:off x="6916011" y="1661155"/>
            <a:ext cx="831447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45DF09-0C30-BB4D-AF14-A03A4BEDAA79}"/>
              </a:ext>
            </a:extLst>
          </p:cNvPr>
          <p:cNvSpPr txBox="1"/>
          <p:nvPr/>
        </p:nvSpPr>
        <p:spPr>
          <a:xfrm>
            <a:off x="815853" y="1291823"/>
            <a:ext cx="270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.list file from </a:t>
            </a:r>
            <a:r>
              <a:rPr lang="en-US" dirty="0" err="1"/>
              <a:t>Flopy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AD74E-CCA6-F647-9A5A-FC62D8E57BA2}"/>
              </a:ext>
            </a:extLst>
          </p:cNvPr>
          <p:cNvSpPr txBox="1"/>
          <p:nvPr/>
        </p:nvSpPr>
        <p:spPr>
          <a:xfrm>
            <a:off x="5702298" y="1246541"/>
            <a:ext cx="232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.</a:t>
            </a:r>
            <a:r>
              <a:rPr lang="en-US" dirty="0" err="1"/>
              <a:t>lst</a:t>
            </a:r>
            <a:r>
              <a:rPr lang="en-US" dirty="0"/>
              <a:t> file from GWV</a:t>
            </a:r>
          </a:p>
        </p:txBody>
      </p:sp>
    </p:spTree>
    <p:extLst>
      <p:ext uri="{BB962C8B-B14F-4D97-AF65-F5344CB8AC3E}">
        <p14:creationId xmlns:p14="http://schemas.microsoft.com/office/powerpoint/2010/main" val="225208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79C36E-BCA6-9348-939A-7B2506150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8" y="81023"/>
            <a:ext cx="4497686" cy="2824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B52A5E-2CBD-3042-8E10-7F9BB0F28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741" y="2905246"/>
            <a:ext cx="6354501" cy="3990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016722-2E22-0248-A3C4-49181875B442}"/>
              </a:ext>
            </a:extLst>
          </p:cNvPr>
          <p:cNvSpPr txBox="1"/>
          <p:nvPr/>
        </p:nvSpPr>
        <p:spPr>
          <a:xfrm>
            <a:off x="5215598" y="331124"/>
            <a:ext cx="3079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8) Import *.csv file of head </a:t>
            </a:r>
            <a:r>
              <a:rPr lang="en-US" dirty="0" err="1"/>
              <a:t>obs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200" dirty="0"/>
          </a:p>
          <a:p>
            <a:r>
              <a:rPr lang="en-US" sz="1200" dirty="0"/>
              <a:t>(use the settings in the dialogue box</a:t>
            </a:r>
          </a:p>
          <a:p>
            <a:r>
              <a:rPr lang="en-US" sz="1200" dirty="0"/>
              <a:t>They are not GWV defaults)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AABF686-5208-314D-94D7-98B9E28C03C5}"/>
              </a:ext>
            </a:extLst>
          </p:cNvPr>
          <p:cNvSpPr/>
          <p:nvPr/>
        </p:nvSpPr>
        <p:spPr>
          <a:xfrm>
            <a:off x="1851949" y="1493134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2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8899A-D403-5946-BCC4-EF2512AE1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19" y="141426"/>
            <a:ext cx="4757195" cy="2987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B70731-0F7E-4641-B920-22EFD54C781B}"/>
              </a:ext>
            </a:extLst>
          </p:cNvPr>
          <p:cNvSpPr txBox="1"/>
          <p:nvPr/>
        </p:nvSpPr>
        <p:spPr>
          <a:xfrm>
            <a:off x="5334913" y="186561"/>
            <a:ext cx="3589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9) Make the head </a:t>
            </a:r>
            <a:r>
              <a:rPr lang="en-US" dirty="0" err="1"/>
              <a:t>obs</a:t>
            </a:r>
            <a:r>
              <a:rPr lang="en-US" dirty="0"/>
              <a:t> symbols bigger to see them, set to 500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0FB8A-05F2-1248-80AB-C511170B5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234" y="1234572"/>
            <a:ext cx="6921661" cy="438885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BECEDB7-9FA4-0541-9AC2-0F4F2B4FC550}"/>
              </a:ext>
            </a:extLst>
          </p:cNvPr>
          <p:cNvSpPr/>
          <p:nvPr/>
        </p:nvSpPr>
        <p:spPr>
          <a:xfrm>
            <a:off x="5334913" y="2070600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307DA7-3D03-E243-A018-560629B0E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716" y="3128602"/>
            <a:ext cx="4485282" cy="372939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9CC7B619-1D8A-7F4F-93ED-07C684E4074A}"/>
              </a:ext>
            </a:extLst>
          </p:cNvPr>
          <p:cNvSpPr/>
          <p:nvPr/>
        </p:nvSpPr>
        <p:spPr>
          <a:xfrm>
            <a:off x="6980448" y="5858749"/>
            <a:ext cx="787079" cy="25464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84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657</Words>
  <Application>Microsoft Macintosh PowerPoint</Application>
  <PresentationFormat>Letter Paper (8.5x11 in)</PresentationFormat>
  <Paragraphs>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Hunt, Randall J</dc:creator>
  <cp:lastModifiedBy>Hunt, Randall J</cp:lastModifiedBy>
  <cp:revision>10</cp:revision>
  <dcterms:created xsi:type="dcterms:W3CDTF">2020-02-25T02:54:44Z</dcterms:created>
  <dcterms:modified xsi:type="dcterms:W3CDTF">2020-02-25T13:30:22Z</dcterms:modified>
</cp:coreProperties>
</file>